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sldIdLst>
    <p:sldId id="256" r:id="rId2"/>
    <p:sldId id="257" r:id="rId3"/>
    <p:sldId id="258" r:id="rId4"/>
    <p:sldId id="259" r:id="rId5"/>
    <p:sldId id="260" r:id="rId6"/>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0" roundtripDataSignature="AMtx7mhT53K+isBnHsY4GlxNpSDIKa5vt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788"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customschemas.google.com/relationships/presentationmetadata" Target="metadata"/><Relationship Id="rId4" Type="http://schemas.openxmlformats.org/officeDocument/2006/relationships/slide" Target="slides/slide3.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56156203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9" name="Google Shape;8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7" name="Google Shape;97;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7" name="Google Shape;107;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1" name="Google Shape;121;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1"/>
        <p:cNvGrpSpPr/>
        <p:nvPr/>
      </p:nvGrpSpPr>
      <p:grpSpPr>
        <a:xfrm>
          <a:off x="0" y="0"/>
          <a:ext cx="0" cy="0"/>
          <a:chOff x="0" y="0"/>
          <a:chExt cx="0" cy="0"/>
        </a:xfrm>
      </p:grpSpPr>
      <p:sp>
        <p:nvSpPr>
          <p:cNvPr id="12" name="Google Shape;12;p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68"/>
        <p:cNvGrpSpPr/>
        <p:nvPr/>
      </p:nvGrpSpPr>
      <p:grpSpPr>
        <a:xfrm>
          <a:off x="0" y="0"/>
          <a:ext cx="0" cy="0"/>
          <a:chOff x="0" y="0"/>
          <a:chExt cx="0" cy="0"/>
        </a:xfrm>
      </p:grpSpPr>
      <p:sp>
        <p:nvSpPr>
          <p:cNvPr id="69" name="Google Shape;69;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6"/>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4"/>
        <p:cNvGrpSpPr/>
        <p:nvPr/>
      </p:nvGrpSpPr>
      <p:grpSpPr>
        <a:xfrm>
          <a:off x="0" y="0"/>
          <a:ext cx="0" cy="0"/>
          <a:chOff x="0" y="0"/>
          <a:chExt cx="0" cy="0"/>
        </a:xfrm>
      </p:grpSpPr>
      <p:sp>
        <p:nvSpPr>
          <p:cNvPr id="75" name="Google Shape;75;p17"/>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7"/>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17"/>
        <p:cNvGrpSpPr/>
        <p:nvPr/>
      </p:nvGrpSpPr>
      <p:grpSpPr>
        <a:xfrm>
          <a:off x="0" y="0"/>
          <a:ext cx="0" cy="0"/>
          <a:chOff x="0" y="0"/>
          <a:chExt cx="0" cy="0"/>
        </a:xfrm>
      </p:grpSpPr>
      <p:sp>
        <p:nvSpPr>
          <p:cNvPr id="18" name="Google Shape;18;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3"/>
        <p:cNvGrpSpPr/>
        <p:nvPr/>
      </p:nvGrpSpPr>
      <p:grpSpPr>
        <a:xfrm>
          <a:off x="0" y="0"/>
          <a:ext cx="0" cy="0"/>
          <a:chOff x="0" y="0"/>
          <a:chExt cx="0" cy="0"/>
        </a:xfrm>
      </p:grpSpPr>
      <p:sp>
        <p:nvSpPr>
          <p:cNvPr id="24" name="Google Shape;24;p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29"/>
        <p:cNvGrpSpPr/>
        <p:nvPr/>
      </p:nvGrpSpPr>
      <p:grpSpPr>
        <a:xfrm>
          <a:off x="0" y="0"/>
          <a:ext cx="0" cy="0"/>
          <a:chOff x="0" y="0"/>
          <a:chExt cx="0" cy="0"/>
        </a:xfrm>
      </p:grpSpPr>
      <p:sp>
        <p:nvSpPr>
          <p:cNvPr id="30" name="Google Shape;30;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36"/>
        <p:cNvGrpSpPr/>
        <p:nvPr/>
      </p:nvGrpSpPr>
      <p:grpSpPr>
        <a:xfrm>
          <a:off x="0" y="0"/>
          <a:ext cx="0" cy="0"/>
          <a:chOff x="0" y="0"/>
          <a:chExt cx="0" cy="0"/>
        </a:xfrm>
      </p:grpSpPr>
      <p:sp>
        <p:nvSpPr>
          <p:cNvPr id="37" name="Google Shape;37;p11"/>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1"/>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1"/>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1"/>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5"/>
        <p:cNvGrpSpPr/>
        <p:nvPr/>
      </p:nvGrpSpPr>
      <p:grpSpPr>
        <a:xfrm>
          <a:off x="0" y="0"/>
          <a:ext cx="0" cy="0"/>
          <a:chOff x="0" y="0"/>
          <a:chExt cx="0" cy="0"/>
        </a:xfrm>
      </p:grpSpPr>
      <p:sp>
        <p:nvSpPr>
          <p:cNvPr id="46" name="Google Shape;46;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0"/>
        <p:cNvGrpSpPr/>
        <p:nvPr/>
      </p:nvGrpSpPr>
      <p:grpSpPr>
        <a:xfrm>
          <a:off x="0" y="0"/>
          <a:ext cx="0" cy="0"/>
          <a:chOff x="0" y="0"/>
          <a:chExt cx="0" cy="0"/>
        </a:xfrm>
      </p:grpSpPr>
      <p:sp>
        <p:nvSpPr>
          <p:cNvPr id="51" name="Google Shape;51;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4"/>
        <p:cNvGrpSpPr/>
        <p:nvPr/>
      </p:nvGrpSpPr>
      <p:grpSpPr>
        <a:xfrm>
          <a:off x="0" y="0"/>
          <a:ext cx="0" cy="0"/>
          <a:chOff x="0" y="0"/>
          <a:chExt cx="0" cy="0"/>
        </a:xfrm>
      </p:grpSpPr>
      <p:sp>
        <p:nvSpPr>
          <p:cNvPr id="55" name="Google Shape;55;p1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4"/>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4"/>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1"/>
        <p:cNvGrpSpPr/>
        <p:nvPr/>
      </p:nvGrpSpPr>
      <p:grpSpPr>
        <a:xfrm>
          <a:off x="0" y="0"/>
          <a:ext cx="0" cy="0"/>
          <a:chOff x="0" y="0"/>
          <a:chExt cx="0" cy="0"/>
        </a:xfrm>
      </p:grpSpPr>
      <p:sp>
        <p:nvSpPr>
          <p:cNvPr id="62" name="Google Shape;62;p1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5"/>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15"/>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MX"/>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MX"/>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2.jpg"/><Relationship Id="rId5" Type="http://schemas.openxmlformats.org/officeDocument/2006/relationships/image" Target="../media/image3.png"/><Relationship Id="rId4" Type="http://schemas.openxmlformats.org/officeDocument/2006/relationships/hyperlink" Target="http://www.minmujeryeg.gob.cl/"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2.jp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Google Shape;85;p1"/>
          <p:cNvSpPr/>
          <p:nvPr/>
        </p:nvSpPr>
        <p:spPr>
          <a:xfrm>
            <a:off x="2865119" y="2851987"/>
            <a:ext cx="6616505" cy="2610779"/>
          </a:xfrm>
          <a:prstGeom prst="rect">
            <a:avLst/>
          </a:prstGeom>
          <a:noFill/>
          <a:ln>
            <a:noFill/>
          </a:ln>
        </p:spPr>
        <p:txBody>
          <a:bodyPr spcFirstLastPara="1" wrap="square" lIns="91425" tIns="45700" rIns="91425" bIns="45700" anchor="t" anchorCtr="0">
            <a:spAutoFit/>
          </a:bodyPr>
          <a:lstStyle/>
          <a:p>
            <a:pPr marL="0" marR="0" lvl="0" indent="0" algn="ctr" rtl="0">
              <a:lnSpc>
                <a:spcPct val="115000"/>
              </a:lnSpc>
              <a:spcBef>
                <a:spcPts val="0"/>
              </a:spcBef>
              <a:spcAft>
                <a:spcPts val="0"/>
              </a:spcAft>
              <a:buNone/>
            </a:pPr>
            <a:r>
              <a:rPr lang="es-MX" sz="2800" b="1" i="0" u="none" strike="noStrike" cap="none">
                <a:solidFill>
                  <a:srgbClr val="7F7F7F"/>
                </a:solidFill>
                <a:latin typeface="Calibri"/>
                <a:ea typeface="Calibri"/>
                <a:cs typeface="Calibri"/>
                <a:sym typeface="Calibri"/>
              </a:rPr>
              <a:t>Acciones del Ministerio de la Mujer y la Equidad de Género ante la crisis sanitaria por COVID-19</a:t>
            </a:r>
            <a:endParaRPr/>
          </a:p>
          <a:p>
            <a:pPr marL="0" marR="0" lvl="0" indent="0" algn="ctr" rtl="0">
              <a:lnSpc>
                <a:spcPct val="115000"/>
              </a:lnSpc>
              <a:spcBef>
                <a:spcPts val="800"/>
              </a:spcBef>
              <a:spcAft>
                <a:spcPts val="0"/>
              </a:spcAft>
              <a:buNone/>
            </a:pPr>
            <a:endParaRPr sz="2800" b="1" i="0" u="none" strike="noStrike" cap="none">
              <a:solidFill>
                <a:srgbClr val="7F7F7F"/>
              </a:solidFill>
              <a:latin typeface="Calibri"/>
              <a:ea typeface="Calibri"/>
              <a:cs typeface="Calibri"/>
              <a:sym typeface="Calibri"/>
            </a:endParaRPr>
          </a:p>
          <a:p>
            <a:pPr marL="0" marR="0" lvl="0" indent="0" algn="ctr" rtl="0">
              <a:lnSpc>
                <a:spcPct val="115000"/>
              </a:lnSpc>
              <a:spcBef>
                <a:spcPts val="800"/>
              </a:spcBef>
              <a:spcAft>
                <a:spcPts val="0"/>
              </a:spcAft>
              <a:buNone/>
            </a:pPr>
            <a:r>
              <a:rPr lang="es-MX" sz="1800" b="1">
                <a:solidFill>
                  <a:srgbClr val="7F7F7F"/>
                </a:solidFill>
                <a:latin typeface="Calibri"/>
                <a:ea typeface="Calibri"/>
                <a:cs typeface="Calibri"/>
                <a:sym typeface="Calibri"/>
              </a:rPr>
              <a:t>12</a:t>
            </a:r>
            <a:r>
              <a:rPr lang="es-MX" sz="1800" b="1" i="0" u="none" strike="noStrike" cap="none">
                <a:solidFill>
                  <a:srgbClr val="7F7F7F"/>
                </a:solidFill>
                <a:latin typeface="Calibri"/>
                <a:ea typeface="Calibri"/>
                <a:cs typeface="Calibri"/>
                <a:sym typeface="Calibri"/>
              </a:rPr>
              <a:t>-agosto-2020</a:t>
            </a:r>
            <a:endParaRPr sz="1400" b="1" i="0" u="none" strike="noStrike" cap="none">
              <a:solidFill>
                <a:schemeClr val="dk1"/>
              </a:solidFill>
              <a:latin typeface="Arial"/>
              <a:ea typeface="Arial"/>
              <a:cs typeface="Arial"/>
              <a:sym typeface="Arial"/>
            </a:endParaRPr>
          </a:p>
        </p:txBody>
      </p:sp>
      <p:pic>
        <p:nvPicPr>
          <p:cNvPr id="86" name="Google Shape;86;p1"/>
          <p:cNvPicPr preferRelativeResize="0"/>
          <p:nvPr/>
        </p:nvPicPr>
        <p:blipFill rotWithShape="1">
          <a:blip r:embed="rId3">
            <a:alphaModFix/>
          </a:blip>
          <a:srcRect/>
          <a:stretch/>
        </p:blipFill>
        <p:spPr>
          <a:xfrm>
            <a:off x="633045" y="6236676"/>
            <a:ext cx="10860259" cy="219955"/>
          </a:xfrm>
          <a:prstGeom prst="rect">
            <a:avLst/>
          </a:prstGeom>
          <a:noFill/>
          <a:ln>
            <a:noFill/>
          </a:ln>
        </p:spPr>
      </p:pic>
      <p:pic>
        <p:nvPicPr>
          <p:cNvPr id="5" name="Google Shape;86;p1"/>
          <p:cNvPicPr preferRelativeResize="0"/>
          <p:nvPr/>
        </p:nvPicPr>
        <p:blipFill rotWithShape="1">
          <a:blip r:embed="rId3">
            <a:alphaModFix/>
          </a:blip>
          <a:srcRect/>
          <a:stretch/>
        </p:blipFill>
        <p:spPr>
          <a:xfrm>
            <a:off x="798730" y="1772816"/>
            <a:ext cx="10860259" cy="219955"/>
          </a:xfrm>
          <a:prstGeom prst="rect">
            <a:avLst/>
          </a:prstGeom>
          <a:noFill/>
          <a:ln>
            <a:noFill/>
          </a:ln>
        </p:spPr>
      </p:pic>
      <p:pic>
        <p:nvPicPr>
          <p:cNvPr id="2" name="1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5340" y="95243"/>
            <a:ext cx="1656184" cy="1504777"/>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pic>
        <p:nvPicPr>
          <p:cNvPr id="92" name="Google Shape;92;p2"/>
          <p:cNvPicPr preferRelativeResize="0"/>
          <p:nvPr/>
        </p:nvPicPr>
        <p:blipFill rotWithShape="1">
          <a:blip r:embed="rId3">
            <a:alphaModFix/>
          </a:blip>
          <a:srcRect/>
          <a:stretch/>
        </p:blipFill>
        <p:spPr>
          <a:xfrm>
            <a:off x="25833" y="1466733"/>
            <a:ext cx="12191999" cy="246927"/>
          </a:xfrm>
          <a:prstGeom prst="rect">
            <a:avLst/>
          </a:prstGeom>
          <a:noFill/>
          <a:ln>
            <a:noFill/>
          </a:ln>
        </p:spPr>
      </p:pic>
      <p:sp>
        <p:nvSpPr>
          <p:cNvPr id="93" name="Google Shape;93;p2"/>
          <p:cNvSpPr txBox="1"/>
          <p:nvPr/>
        </p:nvSpPr>
        <p:spPr>
          <a:xfrm>
            <a:off x="970670" y="1713660"/>
            <a:ext cx="9959928" cy="3785652"/>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s-MX" sz="2400" b="0" i="0" u="none" strike="noStrike" cap="none">
                <a:solidFill>
                  <a:srgbClr val="595959"/>
                </a:solidFill>
                <a:latin typeface="Calibri"/>
                <a:ea typeface="Calibri"/>
                <a:cs typeface="Calibri"/>
                <a:sym typeface="Calibri"/>
              </a:rPr>
              <a:t>A continuación encontrarás material relativo a qué hacer si eres víctima o testigo de Violencia contra la Mujer, esta guía de actuación entrega recomendaciones para mujeres que viven violencia en situación de permanencia domiciliaria derivada del estado de alerta sanitaria por COVID 19 y todos los distintos canales de atención que ofrece el estado.</a:t>
            </a:r>
            <a:endParaRPr/>
          </a:p>
          <a:p>
            <a:pPr marL="0" marR="0" lvl="0" indent="0" algn="just" rtl="0">
              <a:spcBef>
                <a:spcPts val="0"/>
              </a:spcBef>
              <a:spcAft>
                <a:spcPts val="0"/>
              </a:spcAft>
              <a:buNone/>
            </a:pPr>
            <a:endParaRPr sz="2400" b="0" i="0" u="none" strike="noStrike" cap="none">
              <a:solidFill>
                <a:srgbClr val="595959"/>
              </a:solidFill>
              <a:latin typeface="Calibri"/>
              <a:ea typeface="Calibri"/>
              <a:cs typeface="Calibri"/>
              <a:sym typeface="Calibri"/>
            </a:endParaRPr>
          </a:p>
          <a:p>
            <a:pPr marL="0" marR="0" lvl="0" indent="0" algn="just" rtl="0">
              <a:spcBef>
                <a:spcPts val="0"/>
              </a:spcBef>
              <a:spcAft>
                <a:spcPts val="0"/>
              </a:spcAft>
              <a:buNone/>
            </a:pPr>
            <a:r>
              <a:rPr lang="es-MX" sz="2400" b="0" i="0" u="none" strike="noStrike" cap="none">
                <a:solidFill>
                  <a:srgbClr val="595959"/>
                </a:solidFill>
                <a:latin typeface="Calibri"/>
                <a:ea typeface="Calibri"/>
                <a:cs typeface="Calibri"/>
                <a:sym typeface="Calibri"/>
              </a:rPr>
              <a:t>Adicionalmente se incluye material para entender el alcance de los distintos tipos de violencia al que puede ser sometida una persona, de forma tal que permite hacer un autodiagnóstico y posteriormente pedir la ayuda necesaria para lograr la protección.</a:t>
            </a:r>
            <a:endParaRPr sz="2400" b="0" i="0" u="none" strike="noStrike" cap="none">
              <a:solidFill>
                <a:srgbClr val="595959"/>
              </a:solidFill>
              <a:latin typeface="Calibri"/>
              <a:ea typeface="Calibri"/>
              <a:cs typeface="Calibri"/>
              <a:sym typeface="Calibri"/>
            </a:endParaRPr>
          </a:p>
        </p:txBody>
      </p:sp>
      <p:sp>
        <p:nvSpPr>
          <p:cNvPr id="94" name="Google Shape;94;p2"/>
          <p:cNvSpPr txBox="1"/>
          <p:nvPr/>
        </p:nvSpPr>
        <p:spPr>
          <a:xfrm>
            <a:off x="1336432" y="320012"/>
            <a:ext cx="3677417"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2400" b="0" i="0" u="none" strike="noStrike" cap="none">
                <a:solidFill>
                  <a:schemeClr val="dk1"/>
                </a:solidFill>
                <a:latin typeface="Calibri"/>
                <a:ea typeface="Calibri"/>
                <a:cs typeface="Calibri"/>
                <a:sym typeface="Calibri"/>
              </a:rPr>
              <a:t>Paquete N° 2 de Contenidos</a:t>
            </a:r>
            <a:endParaRPr/>
          </a:p>
        </p:txBody>
      </p:sp>
      <p:pic>
        <p:nvPicPr>
          <p:cNvPr id="6" name="5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9030" y="240936"/>
            <a:ext cx="1181092" cy="1073118"/>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pic>
        <p:nvPicPr>
          <p:cNvPr id="100" name="Google Shape;100;p3"/>
          <p:cNvPicPr preferRelativeResize="0"/>
          <p:nvPr/>
        </p:nvPicPr>
        <p:blipFill rotWithShape="1">
          <a:blip r:embed="rId3">
            <a:alphaModFix/>
          </a:blip>
          <a:srcRect/>
          <a:stretch/>
        </p:blipFill>
        <p:spPr>
          <a:xfrm>
            <a:off x="1" y="1295195"/>
            <a:ext cx="12191999" cy="246927"/>
          </a:xfrm>
          <a:prstGeom prst="rect">
            <a:avLst/>
          </a:prstGeom>
          <a:noFill/>
          <a:ln>
            <a:noFill/>
          </a:ln>
        </p:spPr>
      </p:pic>
      <p:sp>
        <p:nvSpPr>
          <p:cNvPr id="101" name="Google Shape;101;p3"/>
          <p:cNvSpPr txBox="1"/>
          <p:nvPr/>
        </p:nvSpPr>
        <p:spPr>
          <a:xfrm>
            <a:off x="1336431" y="320012"/>
            <a:ext cx="9710159"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2400">
                <a:solidFill>
                  <a:srgbClr val="595959"/>
                </a:solidFill>
                <a:latin typeface="Calibri"/>
                <a:ea typeface="Calibri"/>
                <a:cs typeface="Calibri"/>
                <a:sym typeface="Calibri"/>
              </a:rPr>
              <a:t>01.- Guía de Recomendaciones para víctimas de Violencia contra las mujeres</a:t>
            </a:r>
            <a:endParaRPr/>
          </a:p>
        </p:txBody>
      </p:sp>
      <p:sp>
        <p:nvSpPr>
          <p:cNvPr id="102" name="Google Shape;102;p3"/>
          <p:cNvSpPr/>
          <p:nvPr/>
        </p:nvSpPr>
        <p:spPr>
          <a:xfrm>
            <a:off x="787791" y="1641074"/>
            <a:ext cx="4023360" cy="369331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1800">
                <a:solidFill>
                  <a:srgbClr val="595959"/>
                </a:solidFill>
                <a:latin typeface="Calibri"/>
                <a:ea typeface="Calibri"/>
                <a:cs typeface="Calibri"/>
                <a:sym typeface="Calibri"/>
              </a:rPr>
              <a:t>Con el fin de reforzar el Plan de Contingencia del MinMujer por pandemia, </a:t>
            </a:r>
            <a:r>
              <a:rPr lang="es-MX" sz="1800" b="1">
                <a:solidFill>
                  <a:srgbClr val="595959"/>
                </a:solidFill>
                <a:latin typeface="Calibri"/>
                <a:ea typeface="Calibri"/>
                <a:cs typeface="Calibri"/>
                <a:sym typeface="Calibri"/>
              </a:rPr>
              <a:t>la ministra Mónica Zalaquett lanzó la primera guía digital para las mujeres que viven violencia</a:t>
            </a:r>
            <a:r>
              <a:rPr lang="es-MX" sz="1800">
                <a:solidFill>
                  <a:srgbClr val="595959"/>
                </a:solidFill>
                <a:latin typeface="Calibri"/>
                <a:ea typeface="Calibri"/>
                <a:cs typeface="Calibri"/>
                <a:sym typeface="Calibri"/>
              </a:rPr>
              <a:t>, que reúne en </a:t>
            </a:r>
            <a:r>
              <a:rPr lang="es-MX" sz="1800" b="1">
                <a:solidFill>
                  <a:srgbClr val="595959"/>
                </a:solidFill>
                <a:latin typeface="Calibri"/>
                <a:ea typeface="Calibri"/>
                <a:cs typeface="Calibri"/>
                <a:sym typeface="Calibri"/>
              </a:rPr>
              <a:t>un solo lugar todas las recomendaciones para actuar en este tipo de situaciones complejas</a:t>
            </a:r>
            <a:r>
              <a:rPr lang="es-MX" sz="1800">
                <a:solidFill>
                  <a:srgbClr val="595959"/>
                </a:solidFill>
                <a:latin typeface="Calibri"/>
                <a:ea typeface="Calibri"/>
                <a:cs typeface="Calibri"/>
                <a:sym typeface="Calibri"/>
              </a:rPr>
              <a:t>.</a:t>
            </a:r>
            <a:endParaRPr/>
          </a:p>
          <a:p>
            <a:pPr marL="0" marR="0" lvl="0" indent="0" algn="l" rtl="0">
              <a:spcBef>
                <a:spcPts val="0"/>
              </a:spcBef>
              <a:spcAft>
                <a:spcPts val="0"/>
              </a:spcAft>
              <a:buNone/>
            </a:pPr>
            <a:endParaRPr sz="1800">
              <a:solidFill>
                <a:srgbClr val="595959"/>
              </a:solidFill>
              <a:latin typeface="Calibri"/>
              <a:ea typeface="Calibri"/>
              <a:cs typeface="Calibri"/>
              <a:sym typeface="Calibri"/>
            </a:endParaRPr>
          </a:p>
          <a:p>
            <a:pPr marL="0" marR="0" lvl="0" indent="0" algn="l" rtl="0">
              <a:spcBef>
                <a:spcPts val="0"/>
              </a:spcBef>
              <a:spcAft>
                <a:spcPts val="0"/>
              </a:spcAft>
              <a:buNone/>
            </a:pPr>
            <a:r>
              <a:rPr lang="es-MX" sz="1800">
                <a:solidFill>
                  <a:srgbClr val="595959"/>
                </a:solidFill>
                <a:latin typeface="Calibri"/>
                <a:ea typeface="Calibri"/>
                <a:cs typeface="Calibri"/>
                <a:sym typeface="Calibri"/>
              </a:rPr>
              <a:t>Disponible en </a:t>
            </a:r>
            <a:r>
              <a:rPr lang="es-MX" sz="1800" u="sng">
                <a:solidFill>
                  <a:srgbClr val="595959"/>
                </a:solidFill>
                <a:latin typeface="Calibri"/>
                <a:ea typeface="Calibri"/>
                <a:cs typeface="Calibri"/>
                <a:sym typeface="Calibri"/>
                <a:hlinkClick r:id="rId4"/>
              </a:rPr>
              <a:t>minmujeryeg.gob.cl</a:t>
            </a:r>
            <a:r>
              <a:rPr lang="es-MX" sz="1800">
                <a:solidFill>
                  <a:srgbClr val="595959"/>
                </a:solidFill>
                <a:latin typeface="Calibri"/>
                <a:ea typeface="Calibri"/>
                <a:cs typeface="Calibri"/>
                <a:sym typeface="Calibri"/>
              </a:rPr>
              <a:t>, la guía de fácil lectura </a:t>
            </a:r>
            <a:r>
              <a:rPr lang="es-MX" sz="1800" b="1">
                <a:solidFill>
                  <a:srgbClr val="595959"/>
                </a:solidFill>
                <a:latin typeface="Calibri"/>
                <a:ea typeface="Calibri"/>
                <a:cs typeface="Calibri"/>
                <a:sym typeface="Calibri"/>
              </a:rPr>
              <a:t>está en formato descargable para celulares</a:t>
            </a:r>
            <a:r>
              <a:rPr lang="es-MX" sz="1800">
                <a:solidFill>
                  <a:srgbClr val="595959"/>
                </a:solidFill>
                <a:latin typeface="Calibri"/>
                <a:ea typeface="Calibri"/>
                <a:cs typeface="Calibri"/>
                <a:sym typeface="Calibri"/>
              </a:rPr>
              <a:t> y así permitir la distribución por mensajes.</a:t>
            </a:r>
            <a:endParaRPr/>
          </a:p>
        </p:txBody>
      </p:sp>
      <p:sp>
        <p:nvSpPr>
          <p:cNvPr id="103" name="Google Shape;103;p3"/>
          <p:cNvSpPr txBox="1"/>
          <p:nvPr/>
        </p:nvSpPr>
        <p:spPr>
          <a:xfrm>
            <a:off x="9264352" y="3884655"/>
            <a:ext cx="2760499"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1800" b="1" dirty="0">
                <a:solidFill>
                  <a:srgbClr val="595959"/>
                </a:solidFill>
                <a:latin typeface="Calibri"/>
                <a:ea typeface="Calibri"/>
                <a:cs typeface="Calibri"/>
                <a:sym typeface="Calibri"/>
              </a:rPr>
              <a:t>Material de Apoyo: Gráfico</a:t>
            </a:r>
            <a:endParaRPr dirty="0"/>
          </a:p>
        </p:txBody>
      </p:sp>
      <p:pic>
        <p:nvPicPr>
          <p:cNvPr id="104" name="Google Shape;104;p3"/>
          <p:cNvPicPr preferRelativeResize="0"/>
          <p:nvPr/>
        </p:nvPicPr>
        <p:blipFill rotWithShape="1">
          <a:blip r:embed="rId5">
            <a:alphaModFix/>
          </a:blip>
          <a:srcRect/>
          <a:stretch/>
        </p:blipFill>
        <p:spPr>
          <a:xfrm>
            <a:off x="5807968" y="1580371"/>
            <a:ext cx="3191869" cy="4977901"/>
          </a:xfrm>
          <a:prstGeom prst="rect">
            <a:avLst/>
          </a:prstGeom>
          <a:noFill/>
          <a:ln w="9525" cap="flat" cmpd="sng">
            <a:solidFill>
              <a:srgbClr val="595959"/>
            </a:solidFill>
            <a:prstDash val="solid"/>
            <a:round/>
            <a:headEnd type="none" w="sm" len="sm"/>
            <a:tailEnd type="none" w="sm" len="sm"/>
          </a:ln>
        </p:spPr>
      </p:pic>
      <p:pic>
        <p:nvPicPr>
          <p:cNvPr id="8" name="7 Imagen"/>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5339" y="245118"/>
            <a:ext cx="1181092" cy="1073118"/>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pic>
        <p:nvPicPr>
          <p:cNvPr id="110" name="Google Shape;110;p4"/>
          <p:cNvPicPr preferRelativeResize="0"/>
          <p:nvPr/>
        </p:nvPicPr>
        <p:blipFill rotWithShape="1">
          <a:blip r:embed="rId3">
            <a:alphaModFix/>
          </a:blip>
          <a:srcRect/>
          <a:stretch/>
        </p:blipFill>
        <p:spPr>
          <a:xfrm>
            <a:off x="-14068" y="1111469"/>
            <a:ext cx="12191999" cy="246927"/>
          </a:xfrm>
          <a:prstGeom prst="rect">
            <a:avLst/>
          </a:prstGeom>
          <a:noFill/>
          <a:ln>
            <a:noFill/>
          </a:ln>
        </p:spPr>
      </p:pic>
      <p:sp>
        <p:nvSpPr>
          <p:cNvPr id="111" name="Google Shape;111;p4"/>
          <p:cNvSpPr txBox="1"/>
          <p:nvPr/>
        </p:nvSpPr>
        <p:spPr>
          <a:xfrm>
            <a:off x="1336431" y="320012"/>
            <a:ext cx="6313651"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2400">
                <a:solidFill>
                  <a:srgbClr val="595959"/>
                </a:solidFill>
                <a:latin typeface="Calibri"/>
                <a:ea typeface="Calibri"/>
                <a:cs typeface="Calibri"/>
                <a:sym typeface="Calibri"/>
              </a:rPr>
              <a:t>02.- Guías para las Empresas y público en general</a:t>
            </a:r>
            <a:endParaRPr/>
          </a:p>
        </p:txBody>
      </p:sp>
      <p:sp>
        <p:nvSpPr>
          <p:cNvPr id="112" name="Google Shape;112;p4"/>
          <p:cNvSpPr/>
          <p:nvPr/>
        </p:nvSpPr>
        <p:spPr>
          <a:xfrm>
            <a:off x="544622" y="1358396"/>
            <a:ext cx="3605347" cy="1878143"/>
          </a:xfrm>
          <a:prstGeom prst="rect">
            <a:avLst/>
          </a:prstGeom>
          <a:noFill/>
          <a:ln>
            <a:noFill/>
          </a:ln>
        </p:spPr>
        <p:txBody>
          <a:bodyPr spcFirstLastPara="1" wrap="square" lIns="91425" tIns="45700" rIns="91425" bIns="45700" anchor="t" anchorCtr="0">
            <a:spAutoFit/>
          </a:bodyPr>
          <a:lstStyle/>
          <a:p>
            <a:pPr marL="0" marR="0" lvl="0" indent="0" algn="just" rtl="0">
              <a:lnSpc>
                <a:spcPct val="115000"/>
              </a:lnSpc>
              <a:spcBef>
                <a:spcPts val="0"/>
              </a:spcBef>
              <a:spcAft>
                <a:spcPts val="0"/>
              </a:spcAft>
              <a:buNone/>
            </a:pPr>
            <a:r>
              <a:rPr lang="es-MX" sz="1700" dirty="0">
                <a:solidFill>
                  <a:srgbClr val="595959"/>
                </a:solidFill>
                <a:latin typeface="Calibri"/>
                <a:ea typeface="Calibri"/>
                <a:cs typeface="Calibri"/>
                <a:sym typeface="Calibri"/>
              </a:rPr>
              <a:t>1.- Es una guía de autoevaluación para determinar si eres víctima de violencia contra la mujer frente a diversas situaciones que se presentan. Muchas veces las mujeres no perciben el alcance que tiene la violencia.</a:t>
            </a:r>
            <a:endParaRPr sz="1700" dirty="0">
              <a:solidFill>
                <a:srgbClr val="595959"/>
              </a:solidFill>
              <a:latin typeface="Arial"/>
              <a:ea typeface="Arial"/>
              <a:cs typeface="Arial"/>
              <a:sym typeface="Arial"/>
            </a:endParaRPr>
          </a:p>
        </p:txBody>
      </p:sp>
      <p:sp>
        <p:nvSpPr>
          <p:cNvPr id="113" name="Google Shape;113;p4"/>
          <p:cNvSpPr txBox="1"/>
          <p:nvPr/>
        </p:nvSpPr>
        <p:spPr>
          <a:xfrm rot="-5400000">
            <a:off x="-976304" y="4624584"/>
            <a:ext cx="2760499"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MX" sz="1800" b="1">
                <a:solidFill>
                  <a:srgbClr val="595959"/>
                </a:solidFill>
                <a:latin typeface="Calibri"/>
                <a:ea typeface="Calibri"/>
                <a:cs typeface="Calibri"/>
                <a:sym typeface="Calibri"/>
              </a:rPr>
              <a:t>Material de Apoyo: Gráfico</a:t>
            </a:r>
            <a:endParaRPr/>
          </a:p>
        </p:txBody>
      </p:sp>
      <p:pic>
        <p:nvPicPr>
          <p:cNvPr id="114" name="Google Shape;114;p4"/>
          <p:cNvPicPr preferRelativeResize="0"/>
          <p:nvPr/>
        </p:nvPicPr>
        <p:blipFill rotWithShape="1">
          <a:blip r:embed="rId4">
            <a:alphaModFix/>
          </a:blip>
          <a:srcRect/>
          <a:stretch/>
        </p:blipFill>
        <p:spPr>
          <a:xfrm>
            <a:off x="870664" y="3199359"/>
            <a:ext cx="2989934" cy="3598437"/>
          </a:xfrm>
          <a:prstGeom prst="rect">
            <a:avLst/>
          </a:prstGeom>
          <a:noFill/>
          <a:ln w="9525" cap="flat" cmpd="sng">
            <a:solidFill>
              <a:srgbClr val="595959"/>
            </a:solidFill>
            <a:prstDash val="solid"/>
            <a:round/>
            <a:headEnd type="none" w="sm" len="sm"/>
            <a:tailEnd type="none" w="sm" len="sm"/>
          </a:ln>
        </p:spPr>
      </p:pic>
      <p:sp>
        <p:nvSpPr>
          <p:cNvPr id="116" name="Google Shape;116;p4"/>
          <p:cNvSpPr/>
          <p:nvPr/>
        </p:nvSpPr>
        <p:spPr>
          <a:xfrm>
            <a:off x="4574908" y="1358395"/>
            <a:ext cx="3448260" cy="1878143"/>
          </a:xfrm>
          <a:prstGeom prst="rect">
            <a:avLst/>
          </a:prstGeom>
          <a:noFill/>
          <a:ln>
            <a:noFill/>
          </a:ln>
        </p:spPr>
        <p:txBody>
          <a:bodyPr spcFirstLastPara="1" wrap="square" lIns="91425" tIns="45700" rIns="91425" bIns="45700" anchor="t" anchorCtr="0">
            <a:spAutoFit/>
          </a:bodyPr>
          <a:lstStyle/>
          <a:p>
            <a:pPr marL="0" marR="0" lvl="0" indent="0" algn="just" rtl="0">
              <a:lnSpc>
                <a:spcPct val="115000"/>
              </a:lnSpc>
              <a:spcBef>
                <a:spcPts val="0"/>
              </a:spcBef>
              <a:spcAft>
                <a:spcPts val="0"/>
              </a:spcAft>
              <a:buNone/>
            </a:pPr>
            <a:r>
              <a:rPr lang="es-MX" sz="1700" dirty="0">
                <a:solidFill>
                  <a:srgbClr val="595959"/>
                </a:solidFill>
                <a:latin typeface="Calibri"/>
                <a:ea typeface="Calibri"/>
                <a:cs typeface="Calibri"/>
                <a:sym typeface="Calibri"/>
              </a:rPr>
              <a:t>2.- Es una guía que te orienta sobre  los distintos tipos de violencia  que ocurren tanto en el ámbito público como en el privado.  Se explica en qué consiste la violencia física, psicológica. Sexual y económica.</a:t>
            </a:r>
            <a:endParaRPr sz="1700" dirty="0">
              <a:solidFill>
                <a:srgbClr val="595959"/>
              </a:solidFill>
              <a:latin typeface="Arial"/>
              <a:ea typeface="Arial"/>
              <a:cs typeface="Arial"/>
              <a:sym typeface="Arial"/>
            </a:endParaRPr>
          </a:p>
        </p:txBody>
      </p:sp>
      <p:sp>
        <p:nvSpPr>
          <p:cNvPr id="117" name="Google Shape;117;p4"/>
          <p:cNvSpPr/>
          <p:nvPr/>
        </p:nvSpPr>
        <p:spPr>
          <a:xfrm>
            <a:off x="8389163" y="1321216"/>
            <a:ext cx="3605347" cy="1878143"/>
          </a:xfrm>
          <a:prstGeom prst="rect">
            <a:avLst/>
          </a:prstGeom>
          <a:noFill/>
          <a:ln>
            <a:noFill/>
          </a:ln>
        </p:spPr>
        <p:txBody>
          <a:bodyPr spcFirstLastPara="1" wrap="square" lIns="91425" tIns="45700" rIns="91425" bIns="45700" anchor="t" anchorCtr="0">
            <a:spAutoFit/>
          </a:bodyPr>
          <a:lstStyle/>
          <a:p>
            <a:pPr marL="0" marR="0" lvl="0" indent="0" algn="just" rtl="0">
              <a:lnSpc>
                <a:spcPct val="115000"/>
              </a:lnSpc>
              <a:spcBef>
                <a:spcPts val="0"/>
              </a:spcBef>
              <a:spcAft>
                <a:spcPts val="0"/>
              </a:spcAft>
              <a:buNone/>
            </a:pPr>
            <a:r>
              <a:rPr lang="es-MX" sz="1700" dirty="0">
                <a:solidFill>
                  <a:srgbClr val="595959"/>
                </a:solidFill>
                <a:latin typeface="Calibri"/>
                <a:ea typeface="Calibri"/>
                <a:cs typeface="Calibri"/>
                <a:sym typeface="Calibri"/>
              </a:rPr>
              <a:t>3.- Es una guía que orienta a las empresas sobre los riesgos del confinamiento y posibles efectos en sus trabajadoras en relación a la violencia intrafamiliar y entrega  recomendaciones para dar asistencia.</a:t>
            </a:r>
            <a:endParaRPr sz="1700" dirty="0">
              <a:solidFill>
                <a:srgbClr val="595959"/>
              </a:solidFill>
              <a:latin typeface="Arial"/>
              <a:ea typeface="Arial"/>
              <a:cs typeface="Arial"/>
              <a:sym typeface="Arial"/>
            </a:endParaRPr>
          </a:p>
        </p:txBody>
      </p:sp>
      <p:pic>
        <p:nvPicPr>
          <p:cNvPr id="118" name="Google Shape;118;p4"/>
          <p:cNvPicPr preferRelativeResize="0"/>
          <p:nvPr/>
        </p:nvPicPr>
        <p:blipFill rotWithShape="1">
          <a:blip r:embed="rId5">
            <a:alphaModFix/>
          </a:blip>
          <a:srcRect/>
          <a:stretch/>
        </p:blipFill>
        <p:spPr>
          <a:xfrm>
            <a:off x="8660323" y="3204935"/>
            <a:ext cx="2905944" cy="3625236"/>
          </a:xfrm>
          <a:prstGeom prst="rect">
            <a:avLst/>
          </a:prstGeom>
          <a:noFill/>
          <a:ln w="9525" cap="flat" cmpd="sng">
            <a:solidFill>
              <a:srgbClr val="595959"/>
            </a:solidFill>
            <a:prstDash val="solid"/>
            <a:round/>
            <a:headEnd type="none" w="sm" len="sm"/>
            <a:tailEnd type="none" w="sm" len="sm"/>
          </a:ln>
        </p:spPr>
      </p:pic>
      <p:pic>
        <p:nvPicPr>
          <p:cNvPr id="12" name="11 Imagen"/>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9652" y="-14776"/>
            <a:ext cx="1181092" cy="1073118"/>
          </a:xfrm>
          <a:prstGeom prst="rect">
            <a:avLst/>
          </a:prstGeom>
        </p:spPr>
      </p:pic>
      <p:pic>
        <p:nvPicPr>
          <p:cNvPr id="2" name="1 Imagen"/>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807988" y="3204935"/>
            <a:ext cx="2982099" cy="3600501"/>
          </a:xfrm>
          <a:prstGeom prst="rect">
            <a:avLst/>
          </a:prstGeom>
          <a:ln>
            <a:solidFill>
              <a:schemeClr val="tx1"/>
            </a:solid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4" name="Google Shape;124;p5"/>
          <p:cNvSpPr/>
          <p:nvPr/>
        </p:nvSpPr>
        <p:spPr>
          <a:xfrm>
            <a:off x="2865119" y="2851987"/>
            <a:ext cx="6616505" cy="2610779"/>
          </a:xfrm>
          <a:prstGeom prst="rect">
            <a:avLst/>
          </a:prstGeom>
          <a:noFill/>
          <a:ln>
            <a:noFill/>
          </a:ln>
        </p:spPr>
        <p:txBody>
          <a:bodyPr spcFirstLastPara="1" wrap="square" lIns="91425" tIns="45700" rIns="91425" bIns="45700" anchor="t" anchorCtr="0">
            <a:spAutoFit/>
          </a:bodyPr>
          <a:lstStyle/>
          <a:p>
            <a:pPr marL="0" marR="0" lvl="0" indent="0" algn="ctr" rtl="0">
              <a:lnSpc>
                <a:spcPct val="115000"/>
              </a:lnSpc>
              <a:spcBef>
                <a:spcPts val="0"/>
              </a:spcBef>
              <a:spcAft>
                <a:spcPts val="0"/>
              </a:spcAft>
              <a:buNone/>
            </a:pPr>
            <a:r>
              <a:rPr lang="es-MX" sz="2800" b="1">
                <a:solidFill>
                  <a:srgbClr val="7F7F7F"/>
                </a:solidFill>
                <a:latin typeface="Calibri"/>
                <a:ea typeface="Calibri"/>
                <a:cs typeface="Calibri"/>
                <a:sym typeface="Calibri"/>
              </a:rPr>
              <a:t>Acciones del Ministerio de la Mujer y la Equidad de Género ante la crisis sanitaria por COVID-19</a:t>
            </a:r>
            <a:endParaRPr/>
          </a:p>
          <a:p>
            <a:pPr marL="0" marR="0" lvl="0" indent="0" algn="ctr" rtl="0">
              <a:lnSpc>
                <a:spcPct val="115000"/>
              </a:lnSpc>
              <a:spcBef>
                <a:spcPts val="800"/>
              </a:spcBef>
              <a:spcAft>
                <a:spcPts val="0"/>
              </a:spcAft>
              <a:buNone/>
            </a:pPr>
            <a:endParaRPr sz="2800" b="1">
              <a:solidFill>
                <a:srgbClr val="7F7F7F"/>
              </a:solidFill>
              <a:latin typeface="Calibri"/>
              <a:ea typeface="Calibri"/>
              <a:cs typeface="Calibri"/>
              <a:sym typeface="Calibri"/>
            </a:endParaRPr>
          </a:p>
          <a:p>
            <a:pPr marL="0" marR="0" lvl="0" indent="0" algn="ctr" rtl="0">
              <a:lnSpc>
                <a:spcPct val="115000"/>
              </a:lnSpc>
              <a:spcBef>
                <a:spcPts val="800"/>
              </a:spcBef>
              <a:spcAft>
                <a:spcPts val="0"/>
              </a:spcAft>
              <a:buNone/>
            </a:pPr>
            <a:r>
              <a:rPr lang="es-MX" sz="1800" b="1">
                <a:solidFill>
                  <a:srgbClr val="7F7F7F"/>
                </a:solidFill>
                <a:latin typeface="Calibri"/>
                <a:ea typeface="Calibri"/>
                <a:cs typeface="Calibri"/>
                <a:sym typeface="Calibri"/>
              </a:rPr>
              <a:t>12-ago-2020</a:t>
            </a:r>
            <a:endParaRPr sz="1400" b="1">
              <a:solidFill>
                <a:schemeClr val="dk1"/>
              </a:solidFill>
              <a:latin typeface="Arial"/>
              <a:ea typeface="Arial"/>
              <a:cs typeface="Arial"/>
              <a:sym typeface="Arial"/>
            </a:endParaRPr>
          </a:p>
        </p:txBody>
      </p:sp>
      <p:pic>
        <p:nvPicPr>
          <p:cNvPr id="125" name="Google Shape;125;p5"/>
          <p:cNvPicPr preferRelativeResize="0"/>
          <p:nvPr/>
        </p:nvPicPr>
        <p:blipFill rotWithShape="1">
          <a:blip r:embed="rId3">
            <a:alphaModFix/>
          </a:blip>
          <a:srcRect/>
          <a:stretch/>
        </p:blipFill>
        <p:spPr>
          <a:xfrm>
            <a:off x="633045" y="6236676"/>
            <a:ext cx="10860259" cy="219955"/>
          </a:xfrm>
          <a:prstGeom prst="rect">
            <a:avLst/>
          </a:prstGeom>
          <a:noFill/>
          <a:ln>
            <a:noFill/>
          </a:ln>
        </p:spPr>
      </p:pic>
      <p:pic>
        <p:nvPicPr>
          <p:cNvPr id="5" name="Google Shape;125;p5"/>
          <p:cNvPicPr preferRelativeResize="0"/>
          <p:nvPr/>
        </p:nvPicPr>
        <p:blipFill rotWithShape="1">
          <a:blip r:embed="rId3">
            <a:alphaModFix/>
          </a:blip>
          <a:srcRect/>
          <a:stretch/>
        </p:blipFill>
        <p:spPr>
          <a:xfrm>
            <a:off x="633044" y="1772816"/>
            <a:ext cx="10860259" cy="219955"/>
          </a:xfrm>
          <a:prstGeom prst="rect">
            <a:avLst/>
          </a:prstGeom>
          <a:noFill/>
          <a:ln>
            <a:noFill/>
          </a:ln>
        </p:spPr>
      </p:pic>
      <p:pic>
        <p:nvPicPr>
          <p:cNvPr id="6" name="5 Imagen"/>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7368" y="268039"/>
            <a:ext cx="1656184" cy="1504777"/>
          </a:xfrm>
          <a:prstGeom prst="rect">
            <a:avLst/>
          </a:prstGeom>
        </p:spPr>
      </p:pic>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334</Words>
  <Application>Microsoft Office PowerPoint</Application>
  <PresentationFormat>Panorámica</PresentationFormat>
  <Paragraphs>20</Paragraphs>
  <Slides>5</Slides>
  <Notes>5</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5</vt:i4>
      </vt:variant>
    </vt:vector>
  </HeadingPairs>
  <TitlesOfParts>
    <vt:vector size="8"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Claudia Urrejola Dominguez</dc:creator>
  <cp:lastModifiedBy>ChileValora</cp:lastModifiedBy>
  <cp:revision>3</cp:revision>
  <dcterms:created xsi:type="dcterms:W3CDTF">2020-05-14T19:03:33Z</dcterms:created>
  <dcterms:modified xsi:type="dcterms:W3CDTF">2020-08-20T22:16:20Z</dcterms:modified>
</cp:coreProperties>
</file>